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65" r:id="rId3"/>
    <p:sldId id="258" r:id="rId4"/>
    <p:sldId id="271" r:id="rId5"/>
    <p:sldId id="270" r:id="rId6"/>
    <p:sldId id="259" r:id="rId7"/>
    <p:sldId id="260" r:id="rId8"/>
    <p:sldId id="261" r:id="rId9"/>
    <p:sldId id="262" r:id="rId10"/>
    <p:sldId id="263" r:id="rId11"/>
    <p:sldId id="264" r:id="rId12"/>
    <p:sldId id="266" r:id="rId13"/>
    <p:sldId id="267" r:id="rId14"/>
    <p:sldId id="268" r:id="rId15"/>
    <p:sldId id="269" r:id="rId16"/>
    <p:sldId id="272" r:id="rId17"/>
    <p:sldId id="273" r:id="rId18"/>
    <p:sldId id="274" r:id="rId19"/>
    <p:sldId id="277" r:id="rId20"/>
    <p:sldId id="275" r:id="rId21"/>
    <p:sldId id="276"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o" initials="F" lastIdx="1" clrIdx="0">
    <p:extLst>
      <p:ext uri="{19B8F6BF-5375-455C-9EA6-DF929625EA0E}">
        <p15:presenceInfo xmlns:p15="http://schemas.microsoft.com/office/powerpoint/2012/main" userId="Franc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0-24T22:36:36.392" idx="1">
    <p:pos x="4593" y="1661"/>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C7CA1-C24D-46FD-96EF-FC1F75784AA2}" type="datetimeFigureOut">
              <a:rPr lang="it-IT" smtClean="0"/>
              <a:pPr/>
              <a:t>24/10/2022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15F8E7-45D7-429C-9BF8-8A4253ACAD0B}"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21</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A0A8027B-1144-4F49-A7B1-CE90BE3B4F0A}"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5FBC3C9-DA8A-4597-A898-D35D24F6DE1D}" type="datetimeFigureOut">
              <a:rPr lang="it-IT" smtClean="0"/>
              <a:pPr/>
              <a:t>24/10/2022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6E1DD67-8759-4C42-90FB-A792AC7FA57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BC3C9-DA8A-4597-A898-D35D24F6DE1D}" type="datetimeFigureOut">
              <a:rPr lang="it-IT" smtClean="0"/>
              <a:pPr/>
              <a:t>24/10/2022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1DD67-8759-4C42-90FB-A792AC7FA57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332656"/>
            <a:ext cx="9144000" cy="1008112"/>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4800" b="1" dirty="0">
                <a:solidFill>
                  <a:srgbClr val="FF0000"/>
                </a:solidFill>
              </a:rPr>
            </a:br>
            <a:r>
              <a:rPr lang="it-IT" sz="2800" b="1" dirty="0">
                <a:solidFill>
                  <a:srgbClr val="FF0000"/>
                </a:solidFill>
              </a:rPr>
              <a:t>necessario per l’educazione dei giovani</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4797152"/>
            <a:ext cx="8640960" cy="1200329"/>
          </a:xfrm>
          <a:prstGeom prst="rect">
            <a:avLst/>
          </a:prstGeom>
          <a:solidFill>
            <a:srgbClr val="FFFF00"/>
          </a:solidFill>
          <a:ln w="25400">
            <a:solidFill>
              <a:srgbClr val="FF0000"/>
            </a:solidFill>
          </a:ln>
        </p:spPr>
        <p:txBody>
          <a:bodyPr wrap="square" rtlCol="0">
            <a:spAutoFit/>
          </a:bodyPr>
          <a:lstStyle/>
          <a:p>
            <a:pPr algn="ctr" fontAlgn="base"/>
            <a:r>
              <a:rPr lang="it-IT" b="1" dirty="0"/>
              <a:t>Negli ultimi anni le istanze dei giovani sono diventate sempre più complesse, impellenti, difficili da controllare, gestire, soddisfare e ciò impone un radicale rinnovamento delle strategie educative, ma soprattutto, un dialogo e una collaborazione gioiosa e desiderata tra scuola, famiglia e società.</a:t>
            </a:r>
          </a:p>
        </p:txBody>
      </p:sp>
      <p:sp>
        <p:nvSpPr>
          <p:cNvPr id="5" name="CasellaDiTesto 4"/>
          <p:cNvSpPr txBox="1"/>
          <p:nvPr/>
        </p:nvSpPr>
        <p:spPr>
          <a:xfrm>
            <a:off x="539552" y="6093297"/>
            <a:ext cx="7920880" cy="338554"/>
          </a:xfrm>
          <a:prstGeom prst="rect">
            <a:avLst/>
          </a:prstGeom>
          <a:noFill/>
        </p:spPr>
        <p:txBody>
          <a:bodyPr wrap="square" rtlCol="0">
            <a:spAutoFit/>
          </a:bodyPr>
          <a:lstStyle/>
          <a:p>
            <a:pPr algn="ctr"/>
            <a:r>
              <a:rPr lang="it-IT" sz="1600" b="1" dirty="0"/>
              <a:t>Prof. Francesco Cannizzaro – Specialista in Pedagogia, Bioetica e Sessuologia</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026" name="Picture 2" descr="C:\Users\Master\Desktop\Libertà\l1.jpg"/>
          <p:cNvPicPr>
            <a:picLocks noChangeAspect="1" noChangeArrowheads="1"/>
          </p:cNvPicPr>
          <p:nvPr/>
        </p:nvPicPr>
        <p:blipFill>
          <a:blip r:embed="rId3" cstate="print"/>
          <a:srcRect/>
          <a:stretch>
            <a:fillRect/>
          </a:stretch>
        </p:blipFill>
        <p:spPr bwMode="auto">
          <a:xfrm>
            <a:off x="2771800" y="1700808"/>
            <a:ext cx="3552998" cy="2783648"/>
          </a:xfrm>
          <a:prstGeom prst="rect">
            <a:avLst/>
          </a:prstGeom>
          <a:noFill/>
          <a:ln w="25400">
            <a:solidFill>
              <a:schemeClr val="accent1"/>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200329"/>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 famiglia </a:t>
            </a:r>
            <a:r>
              <a:rPr lang="it-IT" dirty="0"/>
              <a:t>come autentico luogo d’incontro e specifico spazio educativo, deve, pertanto, contribuire alla costruzione di un progetto secondo il criterio del senso e del valore, ovvero, del graduale accumulo di tutto ciò che è vero, che è bello, che è buono: spirito di famiglia, intimità, amicizia, giustizia, stima reciproca, giusta libertà d’iniziativa.</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Costruire un progetto di valore</a:t>
            </a:r>
          </a:p>
        </p:txBody>
      </p:sp>
      <p:pic>
        <p:nvPicPr>
          <p:cNvPr id="28674" name="Picture 2" descr="C:\Users\Master\Desktop\Libertà\l8.jpg"/>
          <p:cNvPicPr>
            <a:picLocks noChangeAspect="1" noChangeArrowheads="1"/>
          </p:cNvPicPr>
          <p:nvPr/>
        </p:nvPicPr>
        <p:blipFill>
          <a:blip r:embed="rId3" cstate="print"/>
          <a:srcRect/>
          <a:stretch>
            <a:fillRect/>
          </a:stretch>
        </p:blipFill>
        <p:spPr bwMode="auto">
          <a:xfrm>
            <a:off x="1763688" y="3140968"/>
            <a:ext cx="5616624"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8674"/>
                                        </p:tgtEl>
                                        <p:attrNameLst>
                                          <p:attrName>style.visibility</p:attrName>
                                        </p:attrNameLst>
                                      </p:cBhvr>
                                      <p:to>
                                        <p:strVal val="visible"/>
                                      </p:to>
                                    </p:set>
                                    <p:animEffect transition="in" filter="fade">
                                      <p:cBhvr>
                                        <p:cTn id="16" dur="100"/>
                                        <p:tgtEl>
                                          <p:spTgt spid="28674"/>
                                        </p:tgtEl>
                                      </p:cBhvr>
                                    </p:animEffect>
                                    <p:anim calcmode="lin" valueType="num">
                                      <p:cBhvr>
                                        <p:cTn id="17" dur="400" fill="hold"/>
                                        <p:tgtEl>
                                          <p:spTgt spid="28674"/>
                                        </p:tgtEl>
                                        <p:attrNameLst>
                                          <p:attrName>ppt_x</p:attrName>
                                        </p:attrNameLst>
                                      </p:cBhvr>
                                      <p:tavLst>
                                        <p:tav tm="0">
                                          <p:val>
                                            <p:strVal val="#ppt_x"/>
                                          </p:val>
                                        </p:tav>
                                        <p:tav tm="100000">
                                          <p:val>
                                            <p:strVal val="#ppt_x"/>
                                          </p:val>
                                        </p:tav>
                                      </p:tavLst>
                                    </p:anim>
                                    <p:anim calcmode="lin" valueType="num">
                                      <p:cBhvr>
                                        <p:cTn id="18" dur="400" fill="hold"/>
                                        <p:tgtEl>
                                          <p:spTgt spid="2867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86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86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477328"/>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Si tratta di impegnarsi </a:t>
            </a:r>
            <a:r>
              <a:rPr lang="it-IT" dirty="0"/>
              <a:t>in un dialogo aperto e sincero con i propri figli, esercitare tutti i controlli necessari, aiutarli ad occupare in modo piacevole e sano il tempo libero, con lo scopo di favorire una soddisfacente distensione e dimensione ludico-ricreativa, che guarisce dalle ferite che la vita infligge, appaga la sete di libertà interiore e trasforma gli alti ideali in una confortevole e piacevole realtà.</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Genitori e figli impegnati in un dialogo aperto</a:t>
            </a:r>
          </a:p>
        </p:txBody>
      </p:sp>
      <p:pic>
        <p:nvPicPr>
          <p:cNvPr id="29698" name="Picture 2" descr="C:\Users\Master\Desktop\Libertà\l9.jpg"/>
          <p:cNvPicPr>
            <a:picLocks noChangeAspect="1" noChangeArrowheads="1"/>
          </p:cNvPicPr>
          <p:nvPr/>
        </p:nvPicPr>
        <p:blipFill>
          <a:blip r:embed="rId3" cstate="print"/>
          <a:srcRect/>
          <a:stretch>
            <a:fillRect/>
          </a:stretch>
        </p:blipFill>
        <p:spPr bwMode="auto">
          <a:xfrm>
            <a:off x="1763688" y="3429000"/>
            <a:ext cx="5616624"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9698"/>
                                        </p:tgtEl>
                                        <p:attrNameLst>
                                          <p:attrName>style.visibility</p:attrName>
                                        </p:attrNameLst>
                                      </p:cBhvr>
                                      <p:to>
                                        <p:strVal val="visible"/>
                                      </p:to>
                                    </p:set>
                                    <p:animEffect transition="in" filter="fade">
                                      <p:cBhvr>
                                        <p:cTn id="16" dur="100"/>
                                        <p:tgtEl>
                                          <p:spTgt spid="29698"/>
                                        </p:tgtEl>
                                      </p:cBhvr>
                                    </p:animEffect>
                                    <p:anim calcmode="lin" valueType="num">
                                      <p:cBhvr>
                                        <p:cTn id="17" dur="400" fill="hold"/>
                                        <p:tgtEl>
                                          <p:spTgt spid="29698"/>
                                        </p:tgtEl>
                                        <p:attrNameLst>
                                          <p:attrName>ppt_x</p:attrName>
                                        </p:attrNameLst>
                                      </p:cBhvr>
                                      <p:tavLst>
                                        <p:tav tm="0">
                                          <p:val>
                                            <p:strVal val="#ppt_x"/>
                                          </p:val>
                                        </p:tav>
                                        <p:tav tm="100000">
                                          <p:val>
                                            <p:strVal val="#ppt_x"/>
                                          </p:val>
                                        </p:tav>
                                      </p:tavLst>
                                    </p:anim>
                                    <p:anim calcmode="lin" valueType="num">
                                      <p:cBhvr>
                                        <p:cTn id="18" dur="400" fill="hold"/>
                                        <p:tgtEl>
                                          <p:spTgt spid="29698"/>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96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96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923330"/>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Ragione e affetto</a:t>
            </a:r>
            <a:r>
              <a:rPr lang="it-IT" dirty="0"/>
              <a:t>, clima di familiarità e interessamento per la formazione e per il bene dei giovani, sono i valori di fondo che dispongono alla confidenza reciproca dove il dovere può essere amato, l’ordine desiderato e le correzioni apprezzate.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Mantenere un clima di familiarità</a:t>
            </a:r>
          </a:p>
        </p:txBody>
      </p:sp>
      <p:pic>
        <p:nvPicPr>
          <p:cNvPr id="5" name="Immagine 4">
            <a:extLst>
              <a:ext uri="{FF2B5EF4-FFF2-40B4-BE49-F238E27FC236}">
                <a16:creationId xmlns:a16="http://schemas.microsoft.com/office/drawing/2014/main" id="{2D0AE772-EC59-D7B5-319E-DFC3A04FD2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2636912"/>
            <a:ext cx="5239060" cy="34965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200329"/>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Ciò che unisce genitori e figli </a:t>
            </a:r>
            <a:r>
              <a:rPr lang="it-IT" dirty="0"/>
              <a:t>e li rende partecipi gli uni della vita degli altri è la comune accettazione dei valori, la preoccupazione educativa e gli influssi naturalmente buoni rinsaldati da profonde e sane abitudini che favoriscono la collaborazione attiva ed edificano il loro splendido avvenire.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Comune accettazione dei valori</a:t>
            </a:r>
          </a:p>
        </p:txBody>
      </p:sp>
      <p:pic>
        <p:nvPicPr>
          <p:cNvPr id="1026" name="Picture 2" descr="C:\Users\Master\Desktop\Libertà\l12.jpg"/>
          <p:cNvPicPr>
            <a:picLocks noChangeAspect="1" noChangeArrowheads="1"/>
          </p:cNvPicPr>
          <p:nvPr/>
        </p:nvPicPr>
        <p:blipFill>
          <a:blip r:embed="rId3" cstate="print"/>
          <a:srcRect/>
          <a:stretch>
            <a:fillRect/>
          </a:stretch>
        </p:blipFill>
        <p:spPr bwMode="auto">
          <a:xfrm>
            <a:off x="1907704" y="3140968"/>
            <a:ext cx="5616624"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fade">
                                      <p:cBhvr>
                                        <p:cTn id="16" dur="100"/>
                                        <p:tgtEl>
                                          <p:spTgt spid="1026"/>
                                        </p:tgtEl>
                                      </p:cBhvr>
                                    </p:animEffect>
                                    <p:anim calcmode="lin" valueType="num">
                                      <p:cBhvr>
                                        <p:cTn id="17" dur="400" fill="hold"/>
                                        <p:tgtEl>
                                          <p:spTgt spid="1026"/>
                                        </p:tgtEl>
                                        <p:attrNameLst>
                                          <p:attrName>ppt_x</p:attrName>
                                        </p:attrNameLst>
                                      </p:cBhvr>
                                      <p:tavLst>
                                        <p:tav tm="0">
                                          <p:val>
                                            <p:strVal val="#ppt_x"/>
                                          </p:val>
                                        </p:tav>
                                        <p:tav tm="100000">
                                          <p:val>
                                            <p:strVal val="#ppt_x"/>
                                          </p:val>
                                        </p:tav>
                                      </p:tavLst>
                                    </p:anim>
                                    <p:anim calcmode="lin" valueType="num">
                                      <p:cBhvr>
                                        <p:cTn id="18" dur="400" fill="hold"/>
                                        <p:tgtEl>
                                          <p:spTgt spid="1026"/>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923330"/>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 famiglia</a:t>
            </a:r>
            <a:r>
              <a:rPr lang="it-IT" dirty="0"/>
              <a:t>, pertanto, non è soltanto una comunità, essa è comunione di persone, comunione d’amore, importante scuola di partecipazione dove ciascun membro partecipa alla vita e all’umanità degli altri.</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Famiglia, comunione di persone</a:t>
            </a:r>
          </a:p>
        </p:txBody>
      </p:sp>
      <p:pic>
        <p:nvPicPr>
          <p:cNvPr id="2050" name="Picture 2" descr="C:\Users\Master\Desktop\Libertà\l13.jpg"/>
          <p:cNvPicPr>
            <a:picLocks noChangeAspect="1" noChangeArrowheads="1"/>
          </p:cNvPicPr>
          <p:nvPr/>
        </p:nvPicPr>
        <p:blipFill>
          <a:blip r:embed="rId3" cstate="print"/>
          <a:srcRect/>
          <a:stretch>
            <a:fillRect/>
          </a:stretch>
        </p:blipFill>
        <p:spPr bwMode="auto">
          <a:xfrm>
            <a:off x="1691680" y="2924944"/>
            <a:ext cx="5904656" cy="295232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fade">
                                      <p:cBhvr>
                                        <p:cTn id="16" dur="100"/>
                                        <p:tgtEl>
                                          <p:spTgt spid="2050"/>
                                        </p:tgtEl>
                                      </p:cBhvr>
                                    </p:animEffect>
                                    <p:anim calcmode="lin" valueType="num">
                                      <p:cBhvr>
                                        <p:cTn id="17" dur="400" fill="hold"/>
                                        <p:tgtEl>
                                          <p:spTgt spid="2050"/>
                                        </p:tgtEl>
                                        <p:attrNameLst>
                                          <p:attrName>ppt_x</p:attrName>
                                        </p:attrNameLst>
                                      </p:cBhvr>
                                      <p:tavLst>
                                        <p:tav tm="0">
                                          <p:val>
                                            <p:strVal val="#ppt_x"/>
                                          </p:val>
                                        </p:tav>
                                        <p:tav tm="100000">
                                          <p:val>
                                            <p:strVal val="#ppt_x"/>
                                          </p:val>
                                        </p:tav>
                                      </p:tavLst>
                                    </p:anim>
                                    <p:anim calcmode="lin" valueType="num">
                                      <p:cBhvr>
                                        <p:cTn id="18" dur="400" fill="hold"/>
                                        <p:tgtEl>
                                          <p:spTgt spid="2050"/>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844824"/>
            <a:ext cx="8640960" cy="1754326"/>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I giovani, </a:t>
            </a:r>
            <a:r>
              <a:rPr lang="it-IT" dirty="0"/>
              <a:t>prospettiva di incandescente luminosità, nella scuola della propria famiglia, devono essere chiamati a rendere testimonianza alla vita, a partecipare al grande e indispensabile sforzo di tutta la società.</a:t>
            </a:r>
          </a:p>
          <a:p>
            <a:pPr algn="just" fontAlgn="base"/>
            <a:r>
              <a:rPr lang="it-IT" b="1" dirty="0">
                <a:solidFill>
                  <a:srgbClr val="FF0000"/>
                </a:solidFill>
              </a:rPr>
              <a:t>Occorre allontanare </a:t>
            </a:r>
            <a:r>
              <a:rPr lang="it-IT" dirty="0"/>
              <a:t>lo spettro di aspri e nudi numeri che certificano, come causa del disagio e dei comportamenti rischiosi, la mancanza di regole, di rigore, di guide efficaci e, soprattutto, la troppa e non ancora gestibile libertà.</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CasellaDiTesto 7"/>
          <p:cNvSpPr txBox="1"/>
          <p:nvPr/>
        </p:nvSpPr>
        <p:spPr>
          <a:xfrm>
            <a:off x="971600" y="980728"/>
            <a:ext cx="7200800" cy="830997"/>
          </a:xfrm>
          <a:prstGeom prst="rect">
            <a:avLst/>
          </a:prstGeom>
          <a:noFill/>
        </p:spPr>
        <p:txBody>
          <a:bodyPr wrap="square" rtlCol="0">
            <a:spAutoFit/>
          </a:bodyPr>
          <a:lstStyle/>
          <a:p>
            <a:pPr algn="ctr"/>
            <a:r>
              <a:rPr lang="it-IT" sz="2400" b="1" dirty="0">
                <a:solidFill>
                  <a:srgbClr val="0070C0"/>
                </a:solidFill>
              </a:rPr>
              <a:t>Nella famiglia i giovani sono chiamati a rendere testimonianza alla vita</a:t>
            </a:r>
          </a:p>
        </p:txBody>
      </p:sp>
      <p:pic>
        <p:nvPicPr>
          <p:cNvPr id="3075" name="Picture 3" descr="C:\Users\Master\Desktop\Libertà\l22.jpg"/>
          <p:cNvPicPr>
            <a:picLocks noChangeAspect="1" noChangeArrowheads="1"/>
          </p:cNvPicPr>
          <p:nvPr/>
        </p:nvPicPr>
        <p:blipFill>
          <a:blip r:embed="rId3" cstate="print"/>
          <a:srcRect/>
          <a:stretch>
            <a:fillRect/>
          </a:stretch>
        </p:blipFill>
        <p:spPr bwMode="auto">
          <a:xfrm>
            <a:off x="2339752" y="3933056"/>
            <a:ext cx="4388252" cy="252028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075"/>
                                        </p:tgtEl>
                                        <p:attrNameLst>
                                          <p:attrName>style.visibility</p:attrName>
                                        </p:attrNameLst>
                                      </p:cBhvr>
                                      <p:to>
                                        <p:strVal val="visible"/>
                                      </p:to>
                                    </p:set>
                                    <p:animEffect transition="in" filter="fade">
                                      <p:cBhvr>
                                        <p:cTn id="16" dur="100"/>
                                        <p:tgtEl>
                                          <p:spTgt spid="3075"/>
                                        </p:tgtEl>
                                      </p:cBhvr>
                                    </p:animEffect>
                                    <p:anim calcmode="lin" valueType="num">
                                      <p:cBhvr>
                                        <p:cTn id="17" dur="400" fill="hold"/>
                                        <p:tgtEl>
                                          <p:spTgt spid="3075"/>
                                        </p:tgtEl>
                                        <p:attrNameLst>
                                          <p:attrName>ppt_x</p:attrName>
                                        </p:attrNameLst>
                                      </p:cBhvr>
                                      <p:tavLst>
                                        <p:tav tm="0">
                                          <p:val>
                                            <p:strVal val="#ppt_x"/>
                                          </p:val>
                                        </p:tav>
                                        <p:tav tm="100000">
                                          <p:val>
                                            <p:strVal val="#ppt_x"/>
                                          </p:val>
                                        </p:tav>
                                      </p:tavLst>
                                    </p:anim>
                                    <p:anim calcmode="lin" valueType="num">
                                      <p:cBhvr>
                                        <p:cTn id="18" dur="400" fill="hold"/>
                                        <p:tgtEl>
                                          <p:spTgt spid="3075"/>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07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07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754326"/>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 famiglia e la scuola, </a:t>
            </a:r>
            <a:r>
              <a:rPr lang="it-IT" dirty="0"/>
              <a:t>nonostante la crisi che li coinvolge entrambe,</a:t>
            </a:r>
            <a:r>
              <a:rPr lang="it-IT" b="1" dirty="0">
                <a:solidFill>
                  <a:srgbClr val="FF0000"/>
                </a:solidFill>
              </a:rPr>
              <a:t> </a:t>
            </a:r>
            <a:r>
              <a:rPr lang="it-IT" dirty="0"/>
              <a:t>hanno sempre una grande missione da compiere e una grande responsabilità educativa: orientare, guidare, incanalare e valorizzare la ricchezza, le energie, gli ideali e l’entusiasmo della personalità giovanile nei suoi tratti irripetibili. </a:t>
            </a:r>
          </a:p>
          <a:p>
            <a:pPr algn="just" fontAlgn="base"/>
            <a:r>
              <a:rPr lang="it-IT" b="1" dirty="0">
                <a:solidFill>
                  <a:srgbClr val="FF0000"/>
                </a:solidFill>
              </a:rPr>
              <a:t>Tra scuola e famiglia </a:t>
            </a:r>
            <a:r>
              <a:rPr lang="it-IT" dirty="0"/>
              <a:t>occorre rafforzare quell’alleanza educativa, da tante parti evocata, anche se non sempre facile da realizzare.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Alleanza educativa: scuola e famiglia</a:t>
            </a:r>
          </a:p>
        </p:txBody>
      </p:sp>
      <p:pic>
        <p:nvPicPr>
          <p:cNvPr id="6148" name="Picture 4" descr="C:\Users\Master\Desktop\Libertà\l18.jpg"/>
          <p:cNvPicPr>
            <a:picLocks noChangeAspect="1" noChangeArrowheads="1"/>
          </p:cNvPicPr>
          <p:nvPr/>
        </p:nvPicPr>
        <p:blipFill>
          <a:blip r:embed="rId3" cstate="print"/>
          <a:srcRect/>
          <a:stretch>
            <a:fillRect/>
          </a:stretch>
        </p:blipFill>
        <p:spPr bwMode="auto">
          <a:xfrm>
            <a:off x="2699792" y="3645024"/>
            <a:ext cx="3744416" cy="28046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6148"/>
                                        </p:tgtEl>
                                        <p:attrNameLst>
                                          <p:attrName>style.visibility</p:attrName>
                                        </p:attrNameLst>
                                      </p:cBhvr>
                                      <p:to>
                                        <p:strVal val="visible"/>
                                      </p:to>
                                    </p:set>
                                    <p:animEffect transition="in" filter="fade">
                                      <p:cBhvr>
                                        <p:cTn id="16" dur="100"/>
                                        <p:tgtEl>
                                          <p:spTgt spid="6148"/>
                                        </p:tgtEl>
                                      </p:cBhvr>
                                    </p:animEffect>
                                    <p:anim calcmode="lin" valueType="num">
                                      <p:cBhvr>
                                        <p:cTn id="17" dur="400" fill="hold"/>
                                        <p:tgtEl>
                                          <p:spTgt spid="6148"/>
                                        </p:tgtEl>
                                        <p:attrNameLst>
                                          <p:attrName>ppt_x</p:attrName>
                                        </p:attrNameLst>
                                      </p:cBhvr>
                                      <p:tavLst>
                                        <p:tav tm="0">
                                          <p:val>
                                            <p:strVal val="#ppt_x"/>
                                          </p:val>
                                        </p:tav>
                                        <p:tav tm="100000">
                                          <p:val>
                                            <p:strVal val="#ppt_x"/>
                                          </p:val>
                                        </p:tav>
                                      </p:tavLst>
                                    </p:anim>
                                    <p:anim calcmode="lin" valueType="num">
                                      <p:cBhvr>
                                        <p:cTn id="18" dur="400" fill="hold"/>
                                        <p:tgtEl>
                                          <p:spTgt spid="6148"/>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614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614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754326"/>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 giovinezza </a:t>
            </a:r>
            <a:r>
              <a:rPr lang="it-IT" dirty="0"/>
              <a:t>non appartiene a se stessi: essa appartiene al complesso di quello spazio che ogni uomo percorre nell’itinerario della sua vita.</a:t>
            </a:r>
          </a:p>
          <a:p>
            <a:pPr algn="just" fontAlgn="base"/>
            <a:r>
              <a:rPr lang="it-IT" b="1" dirty="0">
                <a:solidFill>
                  <a:srgbClr val="FF0000"/>
                </a:solidFill>
              </a:rPr>
              <a:t>I genitori </a:t>
            </a:r>
            <a:r>
              <a:rPr lang="it-IT" dirty="0"/>
              <a:t>portano il patrimonio di tante esperienze, che hanno sperimentato come una lotta sulla propria pelle.</a:t>
            </a:r>
          </a:p>
          <a:p>
            <a:pPr algn="just" fontAlgn="base"/>
            <a:r>
              <a:rPr lang="it-IT" b="1" dirty="0">
                <a:solidFill>
                  <a:srgbClr val="FF0000"/>
                </a:solidFill>
              </a:rPr>
              <a:t>I figli </a:t>
            </a:r>
            <a:r>
              <a:rPr lang="it-IT" dirty="0"/>
              <a:t>sono il poligono di questa lotta, che si svolge nell’uomo e per l’uomo, sono il punto chiave nella edificazione di un comune patrimonio di valori accolti e condivisi.</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I giovani sono il poligono di una lotta</a:t>
            </a:r>
          </a:p>
        </p:txBody>
      </p:sp>
      <p:pic>
        <p:nvPicPr>
          <p:cNvPr id="7170" name="Picture 2" descr="C:\Users\Master\Desktop\Libertà\l20.jpg"/>
          <p:cNvPicPr>
            <a:picLocks noChangeAspect="1" noChangeArrowheads="1"/>
          </p:cNvPicPr>
          <p:nvPr/>
        </p:nvPicPr>
        <p:blipFill>
          <a:blip r:embed="rId3" cstate="print"/>
          <a:srcRect/>
          <a:stretch>
            <a:fillRect/>
          </a:stretch>
        </p:blipFill>
        <p:spPr bwMode="auto">
          <a:xfrm>
            <a:off x="2411760" y="3573016"/>
            <a:ext cx="4248472" cy="282716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fade">
                                      <p:cBhvr>
                                        <p:cTn id="16" dur="100"/>
                                        <p:tgtEl>
                                          <p:spTgt spid="7170"/>
                                        </p:tgtEl>
                                      </p:cBhvr>
                                    </p:animEffect>
                                    <p:anim calcmode="lin" valueType="num">
                                      <p:cBhvr>
                                        <p:cTn id="17" dur="400" fill="hold"/>
                                        <p:tgtEl>
                                          <p:spTgt spid="7170"/>
                                        </p:tgtEl>
                                        <p:attrNameLst>
                                          <p:attrName>ppt_x</p:attrName>
                                        </p:attrNameLst>
                                      </p:cBhvr>
                                      <p:tavLst>
                                        <p:tav tm="0">
                                          <p:val>
                                            <p:strVal val="#ppt_x"/>
                                          </p:val>
                                        </p:tav>
                                        <p:tav tm="100000">
                                          <p:val>
                                            <p:strVal val="#ppt_x"/>
                                          </p:val>
                                        </p:tav>
                                      </p:tavLst>
                                    </p:anim>
                                    <p:anim calcmode="lin" valueType="num">
                                      <p:cBhvr>
                                        <p:cTn id="18" dur="400" fill="hold"/>
                                        <p:tgtEl>
                                          <p:spTgt spid="7170"/>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717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717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477328"/>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Le strade della giovinezza </a:t>
            </a:r>
            <a:r>
              <a:rPr lang="it-IT" dirty="0"/>
              <a:t>devono, perciò, incontrarsi con quelle della maturità, affinché la vita possa essere costellata dalla forza della verità e da una rinascita della coscienza.</a:t>
            </a:r>
          </a:p>
          <a:p>
            <a:pPr algn="just" fontAlgn="base"/>
            <a:r>
              <a:rPr lang="it-IT" b="1" dirty="0">
                <a:solidFill>
                  <a:srgbClr val="FF0000"/>
                </a:solidFill>
              </a:rPr>
              <a:t>Il rispetto delle regole nella vita </a:t>
            </a:r>
            <a:r>
              <a:rPr lang="it-IT" dirty="0"/>
              <a:t>è un senale di maturità che fa uscire da se stessi per andare incontro agli altri in modo responsabile per essere felici, e insieme, rendere il mondo migliore.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I giovani, insieme per un mondo migliore</a:t>
            </a:r>
          </a:p>
        </p:txBody>
      </p:sp>
      <p:pic>
        <p:nvPicPr>
          <p:cNvPr id="8194" name="Picture 2" descr="C:\Users\Master\Desktop\Libertà\l21.jpg"/>
          <p:cNvPicPr>
            <a:picLocks noChangeAspect="1" noChangeArrowheads="1"/>
          </p:cNvPicPr>
          <p:nvPr/>
        </p:nvPicPr>
        <p:blipFill>
          <a:blip r:embed="rId3" cstate="print"/>
          <a:srcRect/>
          <a:stretch>
            <a:fillRect/>
          </a:stretch>
        </p:blipFill>
        <p:spPr bwMode="auto">
          <a:xfrm>
            <a:off x="2339752" y="3356992"/>
            <a:ext cx="4652582" cy="309608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fade">
                                      <p:cBhvr>
                                        <p:cTn id="16" dur="100"/>
                                        <p:tgtEl>
                                          <p:spTgt spid="8194"/>
                                        </p:tgtEl>
                                      </p:cBhvr>
                                    </p:animEffect>
                                    <p:anim calcmode="lin" valueType="num">
                                      <p:cBhvr>
                                        <p:cTn id="17" dur="400" fill="hold"/>
                                        <p:tgtEl>
                                          <p:spTgt spid="8194"/>
                                        </p:tgtEl>
                                        <p:attrNameLst>
                                          <p:attrName>ppt_x</p:attrName>
                                        </p:attrNameLst>
                                      </p:cBhvr>
                                      <p:tavLst>
                                        <p:tav tm="0">
                                          <p:val>
                                            <p:strVal val="#ppt_x"/>
                                          </p:val>
                                        </p:tav>
                                        <p:tav tm="100000">
                                          <p:val>
                                            <p:strVal val="#ppt_x"/>
                                          </p:val>
                                        </p:tav>
                                      </p:tavLst>
                                    </p:anim>
                                    <p:anim calcmode="lin" valueType="num">
                                      <p:cBhvr>
                                        <p:cTn id="18" dur="400" fill="hold"/>
                                        <p:tgtEl>
                                          <p:spTgt spid="819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819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819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2923877"/>
          </a:xfrm>
          <a:prstGeom prst="rect">
            <a:avLst/>
          </a:prstGeom>
          <a:solidFill>
            <a:srgbClr val="FFFF00"/>
          </a:solidFill>
          <a:ln w="25400">
            <a:solidFill>
              <a:srgbClr val="FF0000"/>
            </a:solidFill>
          </a:ln>
        </p:spPr>
        <p:txBody>
          <a:bodyPr wrap="square" rtlCol="0">
            <a:spAutoFit/>
          </a:bodyPr>
          <a:lstStyle/>
          <a:p>
            <a:pPr algn="just" fontAlgn="base"/>
            <a:r>
              <a:rPr lang="it-IT" sz="1600" b="1" dirty="0">
                <a:solidFill>
                  <a:srgbClr val="FF0000"/>
                </a:solidFill>
              </a:rPr>
              <a:t>La libertà</a:t>
            </a:r>
            <a:r>
              <a:rPr lang="it-IT" sz="1600" dirty="0"/>
              <a:t>, certo, è la base per il riconoscimento della dignità e delle capacità della persona. Ma, se è lasciata da sola, può sconfinare ben presto nell’egoismo e nella prevaricazione.</a:t>
            </a:r>
          </a:p>
          <a:p>
            <a:pPr algn="just" fontAlgn="base"/>
            <a:r>
              <a:rPr lang="it-IT" sz="1600" b="1" dirty="0">
                <a:solidFill>
                  <a:srgbClr val="FF0000"/>
                </a:solidFill>
              </a:rPr>
              <a:t>Ecco, allora</a:t>
            </a:r>
            <a:r>
              <a:rPr lang="it-IT" sz="1600" dirty="0"/>
              <a:t>, la necessità di esaltare l"altra componente umana, altrettanto decisiva, la responsabilità. Essa nasce dalla coscienza e si nutre della morale ed è pronta a imporsi autonomamente limiti e obblighi perché la presenza della persona nella società non sia devastatrice ma costruttrice.</a:t>
            </a:r>
          </a:p>
          <a:p>
            <a:pPr algn="just" fontAlgn="base"/>
            <a:r>
              <a:rPr lang="it-IT" sz="1600" b="1" dirty="0">
                <a:solidFill>
                  <a:srgbClr val="FF0000"/>
                </a:solidFill>
              </a:rPr>
              <a:t>Se la libertà </a:t>
            </a:r>
            <a:r>
              <a:rPr lang="it-IT" sz="1600" dirty="0"/>
              <a:t>è il territorio in cui ci muoviamo, la responsabilità è il tracciato delle strade e, se si vuole, anche il perimetro o confine (le regole). </a:t>
            </a:r>
          </a:p>
          <a:p>
            <a:pPr algn="just" fontAlgn="base"/>
            <a:r>
              <a:rPr lang="it-IT" sz="1600" b="1" dirty="0">
                <a:solidFill>
                  <a:srgbClr val="FF0000"/>
                </a:solidFill>
              </a:rPr>
              <a:t>Purtroppo</a:t>
            </a:r>
            <a:r>
              <a:rPr lang="it-IT" sz="1600" dirty="0"/>
              <a:t> spesso assistiamo ad atti "irresponsabili" che sbocciano dalla libertà senza essere sottoposti al controllo della ragione e della volontà. </a:t>
            </a:r>
          </a:p>
          <a:p>
            <a:pPr algn="ctr" fontAlgn="base"/>
            <a:r>
              <a:rPr lang="it-IT" sz="2000" b="1" dirty="0">
                <a:solidFill>
                  <a:srgbClr val="FF0000"/>
                </a:solidFill>
              </a:rPr>
              <a:t>La responsabilità è la consapevolezza del proprio limite e dei doveri </a:t>
            </a:r>
          </a:p>
          <a:p>
            <a:pPr algn="ctr" fontAlgn="base"/>
            <a:r>
              <a:rPr lang="it-IT" sz="2000" b="1" dirty="0">
                <a:solidFill>
                  <a:srgbClr val="FF0000"/>
                </a:solidFill>
              </a:rPr>
              <a:t>che si hanno nei confronti del bene comune.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Libertà e responsabilità</a:t>
            </a:r>
          </a:p>
        </p:txBody>
      </p:sp>
      <p:pic>
        <p:nvPicPr>
          <p:cNvPr id="1026" name="Picture 2" descr="C:\Users\Master\Desktop\Raccolta foto\foto PPT\Libertà\l25.jpg"/>
          <p:cNvPicPr>
            <a:picLocks noChangeAspect="1" noChangeArrowheads="1"/>
          </p:cNvPicPr>
          <p:nvPr/>
        </p:nvPicPr>
        <p:blipFill>
          <a:blip r:embed="rId3" cstate="print"/>
          <a:srcRect/>
          <a:stretch>
            <a:fillRect/>
          </a:stretch>
        </p:blipFill>
        <p:spPr bwMode="auto">
          <a:xfrm>
            <a:off x="2846705" y="4653136"/>
            <a:ext cx="3471814" cy="194421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fade">
                                      <p:cBhvr>
                                        <p:cTn id="16" dur="100"/>
                                        <p:tgtEl>
                                          <p:spTgt spid="1026"/>
                                        </p:tgtEl>
                                      </p:cBhvr>
                                    </p:animEffect>
                                    <p:anim calcmode="lin" valueType="num">
                                      <p:cBhvr>
                                        <p:cTn id="17" dur="400" fill="hold"/>
                                        <p:tgtEl>
                                          <p:spTgt spid="1026"/>
                                        </p:tgtEl>
                                        <p:attrNameLst>
                                          <p:attrName>ppt_x</p:attrName>
                                        </p:attrNameLst>
                                      </p:cBhvr>
                                      <p:tavLst>
                                        <p:tav tm="0">
                                          <p:val>
                                            <p:strVal val="#ppt_x"/>
                                          </p:val>
                                        </p:tav>
                                        <p:tav tm="100000">
                                          <p:val>
                                            <p:strVal val="#ppt_x"/>
                                          </p:val>
                                        </p:tav>
                                      </p:tavLst>
                                    </p:anim>
                                    <p:anim calcmode="lin" valueType="num">
                                      <p:cBhvr>
                                        <p:cTn id="18" dur="400" fill="hold"/>
                                        <p:tgtEl>
                                          <p:spTgt spid="1026"/>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3" end="3"/>
                                            </p:txEl>
                                          </p:spTgt>
                                        </p:tgtEl>
                                        <p:attrNameLst>
                                          <p:attrName>style.visibility</p:attrName>
                                        </p:attrNameLst>
                                      </p:cBhvr>
                                      <p:to>
                                        <p:strVal val="visible"/>
                                      </p:to>
                                    </p:set>
                                    <p:animEffect transition="in" filter="fade">
                                      <p:cBhvr>
                                        <p:cTn id="46" dur="1000"/>
                                        <p:tgtEl>
                                          <p:spTgt spid="4">
                                            <p:txEl>
                                              <p:pRg st="3" end="3"/>
                                            </p:txEl>
                                          </p:spTgt>
                                        </p:tgtEl>
                                      </p:cBhvr>
                                    </p:animEffect>
                                    <p:anim calcmode="lin" valueType="num">
                                      <p:cBhvr>
                                        <p:cTn id="4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p:cTn id="53"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54"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55" dur="500"/>
                                        <p:tgtEl>
                                          <p:spTgt spid="4">
                                            <p:txEl>
                                              <p:pRg st="4" end="4"/>
                                            </p:txEl>
                                          </p:spTgt>
                                        </p:tgtEl>
                                      </p:cBhvr>
                                    </p:animEffect>
                                  </p:childTnLst>
                                </p:cTn>
                              </p:par>
                              <p:par>
                                <p:cTn id="56" presetID="53" presetClass="entr" presetSubtype="0" fill="hold" nodeType="withEffect">
                                  <p:stCondLst>
                                    <p:cond delay="0"/>
                                  </p:stCondLst>
                                  <p:childTnLst>
                                    <p:set>
                                      <p:cBhvr>
                                        <p:cTn id="57" dur="1" fill="hold">
                                          <p:stCondLst>
                                            <p:cond delay="0"/>
                                          </p:stCondLst>
                                        </p:cTn>
                                        <p:tgtEl>
                                          <p:spTgt spid="4">
                                            <p:txEl>
                                              <p:pRg st="5" end="5"/>
                                            </p:txEl>
                                          </p:spTgt>
                                        </p:tgtEl>
                                        <p:attrNameLst>
                                          <p:attrName>style.visibility</p:attrName>
                                        </p:attrNameLst>
                                      </p:cBhvr>
                                      <p:to>
                                        <p:strVal val="visible"/>
                                      </p:to>
                                    </p:set>
                                    <p:anim calcmode="lin" valueType="num">
                                      <p:cBhvr>
                                        <p:cTn id="58"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9"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6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923330"/>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Si può dire che nel mondo d’oggi </a:t>
            </a:r>
            <a:r>
              <a:rPr lang="it-IT" dirty="0"/>
              <a:t>e nelle famiglie manchi quel giusto equilibrio tra libertà e regole, tra flessibilità e inflessibilità, tra possibilità e rinuncia che determina le basi essenziali del comportamento e stabilisce il valore morale degli atti e delle azioni umane.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Mancanza di equilibrio tra libertà e regole</a:t>
            </a:r>
          </a:p>
        </p:txBody>
      </p:sp>
      <p:pic>
        <p:nvPicPr>
          <p:cNvPr id="12291" name="Picture 3" descr="C:\Users\Master\Desktop\Libertà\l24.jpg"/>
          <p:cNvPicPr>
            <a:picLocks noChangeAspect="1" noChangeArrowheads="1"/>
          </p:cNvPicPr>
          <p:nvPr/>
        </p:nvPicPr>
        <p:blipFill>
          <a:blip r:embed="rId3" cstate="print"/>
          <a:srcRect/>
          <a:stretch>
            <a:fillRect/>
          </a:stretch>
        </p:blipFill>
        <p:spPr bwMode="auto">
          <a:xfrm>
            <a:off x="2051720" y="2996952"/>
            <a:ext cx="4968552" cy="3306346"/>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12291"/>
                                        </p:tgtEl>
                                        <p:attrNameLst>
                                          <p:attrName>style.visibility</p:attrName>
                                        </p:attrNameLst>
                                      </p:cBhvr>
                                      <p:to>
                                        <p:strVal val="visible"/>
                                      </p:to>
                                    </p:set>
                                    <p:animEffect transition="in" filter="fade">
                                      <p:cBhvr>
                                        <p:cTn id="16" dur="100"/>
                                        <p:tgtEl>
                                          <p:spTgt spid="12291"/>
                                        </p:tgtEl>
                                      </p:cBhvr>
                                    </p:animEffect>
                                    <p:anim calcmode="lin" valueType="num">
                                      <p:cBhvr>
                                        <p:cTn id="17" dur="400" fill="hold"/>
                                        <p:tgtEl>
                                          <p:spTgt spid="12291"/>
                                        </p:tgtEl>
                                        <p:attrNameLst>
                                          <p:attrName>ppt_x</p:attrName>
                                        </p:attrNameLst>
                                      </p:cBhvr>
                                      <p:tavLst>
                                        <p:tav tm="0">
                                          <p:val>
                                            <p:strVal val="#ppt_x"/>
                                          </p:val>
                                        </p:tav>
                                        <p:tav tm="100000">
                                          <p:val>
                                            <p:strVal val="#ppt_x"/>
                                          </p:val>
                                        </p:tav>
                                      </p:tavLst>
                                    </p:anim>
                                    <p:anim calcmode="lin" valueType="num">
                                      <p:cBhvr>
                                        <p:cTn id="18" dur="400" fill="hold"/>
                                        <p:tgtEl>
                                          <p:spTgt spid="12291"/>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1229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1229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631216"/>
          </a:xfrm>
          <a:prstGeom prst="rect">
            <a:avLst/>
          </a:prstGeom>
          <a:solidFill>
            <a:srgbClr val="FFFF00"/>
          </a:solidFill>
          <a:ln w="25400">
            <a:solidFill>
              <a:srgbClr val="FF0000"/>
            </a:solidFill>
          </a:ln>
        </p:spPr>
        <p:txBody>
          <a:bodyPr wrap="square" rtlCol="0">
            <a:spAutoFit/>
          </a:bodyPr>
          <a:lstStyle/>
          <a:p>
            <a:pPr algn="ctr"/>
            <a:r>
              <a:rPr lang="it-IT" sz="2000" b="1" dirty="0">
                <a:solidFill>
                  <a:srgbClr val="C00000"/>
                </a:solidFill>
              </a:rPr>
              <a:t>«</a:t>
            </a:r>
            <a:r>
              <a:rPr lang="it-IT" sz="2000" b="1" i="1" dirty="0">
                <a:solidFill>
                  <a:srgbClr val="C00000"/>
                </a:solidFill>
              </a:rPr>
              <a:t>Cari giovani, sarò felice nel vedervi correre più velocemente di chi è lento e timoroso. Correte attratti da quel Volto tanto amato, che adoriamo nella santa Eucaristia e riconosciamo nella carne del fratello </a:t>
            </a:r>
            <a:r>
              <a:rPr lang="it-IT" sz="2000" b="1" i="1" dirty="0" err="1">
                <a:solidFill>
                  <a:srgbClr val="C00000"/>
                </a:solidFill>
              </a:rPr>
              <a:t>sofferente…</a:t>
            </a:r>
            <a:r>
              <a:rPr lang="it-IT" sz="2000" b="1" i="1" dirty="0">
                <a:solidFill>
                  <a:srgbClr val="C00000"/>
                </a:solidFill>
              </a:rPr>
              <a:t> La Chiesa ha bisogno del vostro slancio, delle vostre intuizioni, della vostra </a:t>
            </a:r>
            <a:r>
              <a:rPr lang="it-IT" sz="2000" b="1" i="1" dirty="0" err="1">
                <a:solidFill>
                  <a:srgbClr val="C00000"/>
                </a:solidFill>
              </a:rPr>
              <a:t>fede…</a:t>
            </a:r>
            <a:r>
              <a:rPr lang="it-IT" sz="2000" b="1" i="1" dirty="0">
                <a:solidFill>
                  <a:srgbClr val="C00000"/>
                </a:solidFill>
              </a:rPr>
              <a:t> E quando arriverete dove noi non siamo ancora giunti, abbiate la pazienza di aspettarci</a:t>
            </a:r>
            <a:r>
              <a:rPr lang="it-IT" sz="2000" b="1" dirty="0">
                <a:solidFill>
                  <a:srgbClr val="C00000"/>
                </a:solidFill>
              </a:rPr>
              <a:t>»</a:t>
            </a:r>
            <a:endParaRPr lang="it-IT" sz="2000" dirty="0"/>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L’esortazione di Papa Francesco</a:t>
            </a:r>
          </a:p>
        </p:txBody>
      </p:sp>
      <p:pic>
        <p:nvPicPr>
          <p:cNvPr id="9218" name="Picture 2" descr="C:\Users\Master\Desktop\Libertà\l19.jpg"/>
          <p:cNvPicPr>
            <a:picLocks noChangeAspect="1" noChangeArrowheads="1"/>
          </p:cNvPicPr>
          <p:nvPr/>
        </p:nvPicPr>
        <p:blipFill>
          <a:blip r:embed="rId3" cstate="print"/>
          <a:srcRect/>
          <a:stretch>
            <a:fillRect/>
          </a:stretch>
        </p:blipFill>
        <p:spPr bwMode="auto">
          <a:xfrm>
            <a:off x="971600" y="3573016"/>
            <a:ext cx="7361351" cy="266429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fade">
                                      <p:cBhvr>
                                        <p:cTn id="16" dur="100"/>
                                        <p:tgtEl>
                                          <p:spTgt spid="9218"/>
                                        </p:tgtEl>
                                      </p:cBhvr>
                                    </p:animEffect>
                                    <p:anim calcmode="lin" valueType="num">
                                      <p:cBhvr>
                                        <p:cTn id="17" dur="400" fill="hold"/>
                                        <p:tgtEl>
                                          <p:spTgt spid="9218"/>
                                        </p:tgtEl>
                                        <p:attrNameLst>
                                          <p:attrName>ppt_x</p:attrName>
                                        </p:attrNameLst>
                                      </p:cBhvr>
                                      <p:tavLst>
                                        <p:tav tm="0">
                                          <p:val>
                                            <p:strVal val="#ppt_x"/>
                                          </p:val>
                                        </p:tav>
                                        <p:tav tm="100000">
                                          <p:val>
                                            <p:strVal val="#ppt_x"/>
                                          </p:val>
                                        </p:tav>
                                      </p:tavLst>
                                    </p:anim>
                                    <p:anim calcmode="lin" valueType="num">
                                      <p:cBhvr>
                                        <p:cTn id="18" dur="400" fill="hold"/>
                                        <p:tgtEl>
                                          <p:spTgt spid="9218"/>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92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92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a:p>
        </p:txBody>
      </p:sp>
      <p:sp>
        <p:nvSpPr>
          <p:cNvPr id="9" name="CasellaDiTesto 8"/>
          <p:cNvSpPr txBox="1"/>
          <p:nvPr/>
        </p:nvSpPr>
        <p:spPr>
          <a:xfrm>
            <a:off x="2267744" y="5661248"/>
            <a:ext cx="4680520" cy="1015663"/>
          </a:xfrm>
          <a:prstGeom prst="rect">
            <a:avLst/>
          </a:prstGeom>
          <a:noFill/>
        </p:spPr>
        <p:txBody>
          <a:bodyPr wrap="square" rtlCol="0">
            <a:spAutoFit/>
          </a:bodyPr>
          <a:lstStyle/>
          <a:p>
            <a:pPr algn="ctr"/>
            <a:r>
              <a:rPr lang="it-IT" sz="6000" b="1" dirty="0">
                <a:solidFill>
                  <a:srgbClr val="FF0000"/>
                </a:solidFill>
              </a:rPr>
              <a:t>FINE</a:t>
            </a:r>
          </a:p>
        </p:txBody>
      </p:sp>
      <p:sp>
        <p:nvSpPr>
          <p:cNvPr id="10" name="CasellaDiTesto 9"/>
          <p:cNvSpPr txBox="1"/>
          <p:nvPr/>
        </p:nvSpPr>
        <p:spPr>
          <a:xfrm>
            <a:off x="323528" y="1268760"/>
            <a:ext cx="8496944" cy="2308324"/>
          </a:xfrm>
          <a:prstGeom prst="rect">
            <a:avLst/>
          </a:prstGeom>
          <a:solidFill>
            <a:srgbClr val="FFFF00"/>
          </a:solidFill>
          <a:ln w="25400">
            <a:solidFill>
              <a:schemeClr val="accent1"/>
            </a:solidFill>
          </a:ln>
        </p:spPr>
        <p:txBody>
          <a:bodyPr wrap="square" rtlCol="0">
            <a:spAutoFit/>
          </a:bodyPr>
          <a:lstStyle/>
          <a:p>
            <a:pPr algn="ctr"/>
            <a:r>
              <a:rPr lang="it-IT" sz="2400" b="1" dirty="0">
                <a:solidFill>
                  <a:srgbClr val="FF0000"/>
                </a:solidFill>
              </a:rPr>
              <a:t>Possiamo concludere affermando che: </a:t>
            </a:r>
          </a:p>
          <a:p>
            <a:pPr algn="ctr"/>
            <a:r>
              <a:rPr lang="it-IT" sz="2400" b="1" dirty="0">
                <a:solidFill>
                  <a:srgbClr val="0070C0"/>
                </a:solidFill>
              </a:rPr>
              <a:t>“Senza il rispetto delle regole non ci può essere libertà e responsabilità. Infatti, come i segnali stradali, sono strumenti e indicazioni che ci aiutano ad arrivare incolumi al traguardo, il rispetto delle regole ci aiuta a vivere bene, con noi stessi e con gli altri, da persone libere e responsabili”</a:t>
            </a:r>
          </a:p>
        </p:txBody>
      </p:sp>
      <p:pic>
        <p:nvPicPr>
          <p:cNvPr id="10242" name="Picture 2" descr="C:\Users\Master\Desktop\Raccolta foto\foto PPT\Principi\p6.jpg"/>
          <p:cNvPicPr>
            <a:picLocks noChangeAspect="1" noChangeArrowheads="1"/>
          </p:cNvPicPr>
          <p:nvPr/>
        </p:nvPicPr>
        <p:blipFill>
          <a:blip r:embed="rId3" cstate="print"/>
          <a:srcRect/>
          <a:stretch>
            <a:fillRect/>
          </a:stretch>
        </p:blipFill>
        <p:spPr bwMode="auto">
          <a:xfrm>
            <a:off x="2987824" y="3717032"/>
            <a:ext cx="3138053"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
                                        <p:tgtEl>
                                          <p:spTgt spid="10242"/>
                                        </p:tgtEl>
                                      </p:cBhvr>
                                    </p:animEffect>
                                    <p:anim calcmode="lin" valueType="num">
                                      <p:cBhvr>
                                        <p:cTn id="8" dur="400" fill="hold"/>
                                        <p:tgtEl>
                                          <p:spTgt spid="10242"/>
                                        </p:tgtEl>
                                        <p:attrNameLst>
                                          <p:attrName>ppt_x</p:attrName>
                                        </p:attrNameLst>
                                      </p:cBhvr>
                                      <p:tavLst>
                                        <p:tav tm="0">
                                          <p:val>
                                            <p:strVal val="#ppt_x"/>
                                          </p:val>
                                        </p:tav>
                                        <p:tav tm="100000">
                                          <p:val>
                                            <p:strVal val="#ppt_x"/>
                                          </p:val>
                                        </p:tav>
                                      </p:tavLst>
                                    </p:anim>
                                    <p:anim calcmode="lin" valueType="num">
                                      <p:cBhvr>
                                        <p:cTn id="9" dur="400" fill="hold"/>
                                        <p:tgtEl>
                                          <p:spTgt spid="1024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02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02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200329"/>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Alcuni studi </a:t>
            </a:r>
            <a:r>
              <a:rPr lang="it-IT" dirty="0"/>
              <a:t>sulla valutazione dei comportamenti a rischio tra gli adolescenti hanno  evidenziato un profondo senso di sfiducia nei confronti dell’ambiente sociale, una scarsa qualità della comunicazione con i genitori, l’assenza o la carenza di regole familiari rigide e un contesto poco attento che non li supporta e li destabilizza.</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8" name="CasellaDiTesto 7"/>
          <p:cNvSpPr txBox="1"/>
          <p:nvPr/>
        </p:nvSpPr>
        <p:spPr>
          <a:xfrm>
            <a:off x="251520" y="980728"/>
            <a:ext cx="8640960" cy="461665"/>
          </a:xfrm>
          <a:prstGeom prst="rect">
            <a:avLst/>
          </a:prstGeom>
          <a:noFill/>
        </p:spPr>
        <p:txBody>
          <a:bodyPr wrap="square" rtlCol="0">
            <a:spAutoFit/>
          </a:bodyPr>
          <a:lstStyle/>
          <a:p>
            <a:pPr algn="ctr"/>
            <a:r>
              <a:rPr lang="it-IT" sz="2400" b="1" dirty="0">
                <a:solidFill>
                  <a:srgbClr val="0070C0"/>
                </a:solidFill>
              </a:rPr>
              <a:t>Alcune cause dei comportamenti a rischio tra gli adolescenti</a:t>
            </a:r>
          </a:p>
        </p:txBody>
      </p:sp>
      <p:pic>
        <p:nvPicPr>
          <p:cNvPr id="2050" name="Picture 2" descr="C:\Users\Master\Desktop\Libertà\l4.jpg"/>
          <p:cNvPicPr>
            <a:picLocks noChangeAspect="1" noChangeArrowheads="1"/>
          </p:cNvPicPr>
          <p:nvPr/>
        </p:nvPicPr>
        <p:blipFill>
          <a:blip r:embed="rId3" cstate="print"/>
          <a:srcRect/>
          <a:stretch>
            <a:fillRect/>
          </a:stretch>
        </p:blipFill>
        <p:spPr bwMode="auto">
          <a:xfrm>
            <a:off x="1835696" y="3068960"/>
            <a:ext cx="5516660" cy="316835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fade">
                                      <p:cBhvr>
                                        <p:cTn id="16" dur="100"/>
                                        <p:tgtEl>
                                          <p:spTgt spid="2050"/>
                                        </p:tgtEl>
                                      </p:cBhvr>
                                    </p:animEffect>
                                    <p:anim calcmode="lin" valueType="num">
                                      <p:cBhvr>
                                        <p:cTn id="17" dur="400" fill="hold"/>
                                        <p:tgtEl>
                                          <p:spTgt spid="2050"/>
                                        </p:tgtEl>
                                        <p:attrNameLst>
                                          <p:attrName>ppt_x</p:attrName>
                                        </p:attrNameLst>
                                      </p:cBhvr>
                                      <p:tavLst>
                                        <p:tav tm="0">
                                          <p:val>
                                            <p:strVal val="#ppt_x"/>
                                          </p:val>
                                        </p:tav>
                                        <p:tav tm="100000">
                                          <p:val>
                                            <p:strVal val="#ppt_x"/>
                                          </p:val>
                                        </p:tav>
                                      </p:tavLst>
                                    </p:anim>
                                    <p:anim calcmode="lin" valueType="num">
                                      <p:cBhvr>
                                        <p:cTn id="18" dur="400" fill="hold"/>
                                        <p:tgtEl>
                                          <p:spTgt spid="2050"/>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2031325"/>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L’adolescente</a:t>
            </a:r>
            <a:r>
              <a:rPr lang="it-IT" dirty="0"/>
              <a:t> nella ricerca d’evasione dalla monotonia, dalla noiosa routine, dalle limitazioni di una vita che incomincia a rivelare i lati più duri, complice anche l’inesperienza e l’esuberanza, inciampa in quei formidabili diseducatori che, ormai, permeano il tessuto della nostra società e trasformano i cuori della gente.</a:t>
            </a:r>
          </a:p>
          <a:p>
            <a:pPr algn="just" fontAlgn="base"/>
            <a:r>
              <a:rPr lang="it-IT" b="1" dirty="0">
                <a:solidFill>
                  <a:srgbClr val="FF0000"/>
                </a:solidFill>
              </a:rPr>
              <a:t>Ecco le cronache quotidiane </a:t>
            </a:r>
            <a:r>
              <a:rPr lang="it-IT" dirty="0"/>
              <a:t>che ci parlano di bullismo nelle scuole, e non solo, fin dalla più tenera  età. Oppure di azioni criminali messe in atto dalle baby gang al solo scopo di vincere la noia della vita quotidiana. </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Giovani alla ricerca continua di evasioni</a:t>
            </a:r>
          </a:p>
        </p:txBody>
      </p:sp>
      <p:pic>
        <p:nvPicPr>
          <p:cNvPr id="5122" name="Picture 2" descr="C:\Users\Master\Desktop\Libertà\l16.jpg"/>
          <p:cNvPicPr>
            <a:picLocks noChangeAspect="1" noChangeArrowheads="1"/>
          </p:cNvPicPr>
          <p:nvPr/>
        </p:nvPicPr>
        <p:blipFill>
          <a:blip r:embed="rId3" cstate="print"/>
          <a:srcRect/>
          <a:stretch>
            <a:fillRect/>
          </a:stretch>
        </p:blipFill>
        <p:spPr bwMode="auto">
          <a:xfrm>
            <a:off x="1979712" y="4077072"/>
            <a:ext cx="4896544" cy="219248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fade">
                                      <p:cBhvr>
                                        <p:cTn id="16" dur="100"/>
                                        <p:tgtEl>
                                          <p:spTgt spid="5122"/>
                                        </p:tgtEl>
                                      </p:cBhvr>
                                    </p:animEffect>
                                    <p:anim calcmode="lin" valueType="num">
                                      <p:cBhvr>
                                        <p:cTn id="17" dur="400" fill="hold"/>
                                        <p:tgtEl>
                                          <p:spTgt spid="5122"/>
                                        </p:tgtEl>
                                        <p:attrNameLst>
                                          <p:attrName>ppt_x</p:attrName>
                                        </p:attrNameLst>
                                      </p:cBhvr>
                                      <p:tavLst>
                                        <p:tav tm="0">
                                          <p:val>
                                            <p:strVal val="#ppt_x"/>
                                          </p:val>
                                        </p:tav>
                                        <p:tav tm="100000">
                                          <p:val>
                                            <p:strVal val="#ppt_x"/>
                                          </p:val>
                                        </p:tav>
                                      </p:tavLst>
                                    </p:anim>
                                    <p:anim calcmode="lin" valueType="num">
                                      <p:cBhvr>
                                        <p:cTn id="18" dur="400" fill="hold"/>
                                        <p:tgtEl>
                                          <p:spTgt spid="5122"/>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12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12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200329"/>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Al giorno d’oggi </a:t>
            </a:r>
            <a:r>
              <a:rPr lang="it-IT" dirty="0"/>
              <a:t>trionfa la tecnologia e vengono utilizzati strumenti splendidi, ma tanto minacciosi e, in parte, responsabili del disorientamento odierno.</a:t>
            </a:r>
          </a:p>
          <a:p>
            <a:pPr algn="just" fontAlgn="base"/>
            <a:r>
              <a:rPr lang="it-IT" b="1" dirty="0">
                <a:solidFill>
                  <a:srgbClr val="FF0000"/>
                </a:solidFill>
              </a:rPr>
              <a:t>Mai prima d’ora </a:t>
            </a:r>
            <a:r>
              <a:rPr lang="it-IT" dirty="0"/>
              <a:t>i giovani sono stati così esposti ai pericoli quanto oggi.</a:t>
            </a:r>
          </a:p>
          <a:p>
            <a:pPr algn="just" fontAlgn="base"/>
            <a:r>
              <a:rPr lang="it-IT" b="1" dirty="0">
                <a:solidFill>
                  <a:srgbClr val="FF0000"/>
                </a:solidFill>
              </a:rPr>
              <a:t>Quale sarà il loro futuro </a:t>
            </a:r>
            <a:r>
              <a:rPr lang="it-IT" dirty="0"/>
              <a:t>in questo nuovo magnifico mondo?</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Giovani sempre più esposti ai pericoli</a:t>
            </a:r>
          </a:p>
        </p:txBody>
      </p:sp>
      <p:pic>
        <p:nvPicPr>
          <p:cNvPr id="4098" name="Picture 2" descr="C:\Users\Master\Desktop\Libertà\l15.jpg"/>
          <p:cNvPicPr>
            <a:picLocks noChangeAspect="1" noChangeArrowheads="1"/>
          </p:cNvPicPr>
          <p:nvPr/>
        </p:nvPicPr>
        <p:blipFill>
          <a:blip r:embed="rId3" cstate="print"/>
          <a:srcRect/>
          <a:stretch>
            <a:fillRect/>
          </a:stretch>
        </p:blipFill>
        <p:spPr bwMode="auto">
          <a:xfrm>
            <a:off x="1835696" y="3068960"/>
            <a:ext cx="5511723" cy="288032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fade">
                                      <p:cBhvr>
                                        <p:cTn id="16" dur="100"/>
                                        <p:tgtEl>
                                          <p:spTgt spid="4098"/>
                                        </p:tgtEl>
                                      </p:cBhvr>
                                    </p:animEffect>
                                    <p:anim calcmode="lin" valueType="num">
                                      <p:cBhvr>
                                        <p:cTn id="17" dur="400" fill="hold"/>
                                        <p:tgtEl>
                                          <p:spTgt spid="4098"/>
                                        </p:tgtEl>
                                        <p:attrNameLst>
                                          <p:attrName>ppt_x</p:attrName>
                                        </p:attrNameLst>
                                      </p:cBhvr>
                                      <p:tavLst>
                                        <p:tav tm="0">
                                          <p:val>
                                            <p:strVal val="#ppt_x"/>
                                          </p:val>
                                        </p:tav>
                                        <p:tav tm="100000">
                                          <p:val>
                                            <p:strVal val="#ppt_x"/>
                                          </p:val>
                                        </p:tav>
                                      </p:tavLst>
                                    </p:anim>
                                    <p:anim calcmode="lin" valueType="num">
                                      <p:cBhvr>
                                        <p:cTn id="18" dur="400" fill="hold"/>
                                        <p:tgtEl>
                                          <p:spTgt spid="4098"/>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40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40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754326"/>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Sembra che oggi </a:t>
            </a:r>
            <a:r>
              <a:rPr lang="it-IT" dirty="0"/>
              <a:t>la maggior parte dei giovani viva tra le asprezze, le avversità e le tempeste di un mancato ordine morale e sociale che li avvolge e li minaccia paurosamente.</a:t>
            </a:r>
          </a:p>
          <a:p>
            <a:pPr algn="just" fontAlgn="base"/>
            <a:r>
              <a:rPr lang="it-IT" b="1" dirty="0">
                <a:solidFill>
                  <a:srgbClr val="FF0000"/>
                </a:solidFill>
              </a:rPr>
              <a:t>La giovinezza </a:t>
            </a:r>
            <a:r>
              <a:rPr lang="it-IT" dirty="0"/>
              <a:t>oltre ad essere un dono, un tempo dato ad ogni uomo e un bene dell’umanità stessa, è anche un’età molto delicata in cui ognuno deve guardare in una direzione nuova, rispondere agli interrogativi sul senso dell’esistenza e concepire un progetto concreto per il futuro. </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La giovinezza è un bene dell’umanità</a:t>
            </a:r>
          </a:p>
        </p:txBody>
      </p:sp>
      <p:pic>
        <p:nvPicPr>
          <p:cNvPr id="3074" name="Picture 2" descr="C:\Users\Master\Desktop\Libertà\l2.jpg"/>
          <p:cNvPicPr>
            <a:picLocks noChangeAspect="1" noChangeArrowheads="1"/>
          </p:cNvPicPr>
          <p:nvPr/>
        </p:nvPicPr>
        <p:blipFill>
          <a:blip r:embed="rId3" cstate="print"/>
          <a:srcRect/>
          <a:stretch>
            <a:fillRect/>
          </a:stretch>
        </p:blipFill>
        <p:spPr bwMode="auto">
          <a:xfrm>
            <a:off x="2915816" y="3717032"/>
            <a:ext cx="3240360" cy="259228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fade">
                                      <p:cBhvr>
                                        <p:cTn id="16" dur="100"/>
                                        <p:tgtEl>
                                          <p:spTgt spid="3074"/>
                                        </p:tgtEl>
                                      </p:cBhvr>
                                    </p:animEffect>
                                    <p:anim calcmode="lin" valueType="num">
                                      <p:cBhvr>
                                        <p:cTn id="17" dur="400" fill="hold"/>
                                        <p:tgtEl>
                                          <p:spTgt spid="3074"/>
                                        </p:tgtEl>
                                        <p:attrNameLst>
                                          <p:attrName>ppt_x</p:attrName>
                                        </p:attrNameLst>
                                      </p:cBhvr>
                                      <p:tavLst>
                                        <p:tav tm="0">
                                          <p:val>
                                            <p:strVal val="#ppt_x"/>
                                          </p:val>
                                        </p:tav>
                                        <p:tav tm="100000">
                                          <p:val>
                                            <p:strVal val="#ppt_x"/>
                                          </p:val>
                                        </p:tav>
                                      </p:tavLst>
                                    </p:anim>
                                    <p:anim calcmode="lin" valueType="num">
                                      <p:cBhvr>
                                        <p:cTn id="18" dur="400" fill="hold"/>
                                        <p:tgtEl>
                                          <p:spTgt spid="307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0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0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1200329"/>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Ai genitori </a:t>
            </a:r>
            <a:r>
              <a:rPr lang="it-IT" dirty="0"/>
              <a:t>spetta il compito di illustrare ai figli la ricchezza del periodo che stanno vivendo e dare un peso e un valore specifico ai loro problemi fondamentali.</a:t>
            </a:r>
          </a:p>
          <a:p>
            <a:pPr algn="just" fontAlgn="base"/>
            <a:r>
              <a:rPr lang="it-IT" b="1" dirty="0">
                <a:solidFill>
                  <a:srgbClr val="FF0000"/>
                </a:solidFill>
              </a:rPr>
              <a:t>Per questo, fin dalla più tenera età </a:t>
            </a:r>
            <a:r>
              <a:rPr lang="it-IT" dirty="0"/>
              <a:t>i genitori devono insegnare ai figli il rispetto delle regole, ed insieme, impegnarsi a rispettarle.</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Il compito dei genitori</a:t>
            </a:r>
          </a:p>
        </p:txBody>
      </p:sp>
      <p:pic>
        <p:nvPicPr>
          <p:cNvPr id="9218" name="Picture 2" descr="C:\Users\Master\Desktop\Libertà\l5.jpg"/>
          <p:cNvPicPr>
            <a:picLocks noChangeAspect="1" noChangeArrowheads="1"/>
          </p:cNvPicPr>
          <p:nvPr/>
        </p:nvPicPr>
        <p:blipFill>
          <a:blip r:embed="rId3" cstate="print"/>
          <a:srcRect/>
          <a:stretch>
            <a:fillRect/>
          </a:stretch>
        </p:blipFill>
        <p:spPr bwMode="auto">
          <a:xfrm>
            <a:off x="1763688" y="3212976"/>
            <a:ext cx="5529186" cy="309634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fade">
                                      <p:cBhvr>
                                        <p:cTn id="16" dur="100"/>
                                        <p:tgtEl>
                                          <p:spTgt spid="9218"/>
                                        </p:tgtEl>
                                      </p:cBhvr>
                                    </p:animEffect>
                                    <p:anim calcmode="lin" valueType="num">
                                      <p:cBhvr>
                                        <p:cTn id="17" dur="400" fill="hold"/>
                                        <p:tgtEl>
                                          <p:spTgt spid="9218"/>
                                        </p:tgtEl>
                                        <p:attrNameLst>
                                          <p:attrName>ppt_x</p:attrName>
                                        </p:attrNameLst>
                                      </p:cBhvr>
                                      <p:tavLst>
                                        <p:tav tm="0">
                                          <p:val>
                                            <p:strVal val="#ppt_x"/>
                                          </p:val>
                                        </p:tav>
                                        <p:tav tm="100000">
                                          <p:val>
                                            <p:strVal val="#ppt_x"/>
                                          </p:val>
                                        </p:tav>
                                      </p:tavLst>
                                    </p:anim>
                                    <p:anim calcmode="lin" valueType="num">
                                      <p:cBhvr>
                                        <p:cTn id="18" dur="400" fill="hold"/>
                                        <p:tgtEl>
                                          <p:spTgt spid="9218"/>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92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92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2031325"/>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La vita dei ragazzi </a:t>
            </a:r>
            <a:r>
              <a:rPr lang="it-IT" dirty="0"/>
              <a:t>deve essere costellata da precisi e concreti impegni davanti ai genitori, ai docenti e alla società intera, che oltrepassino i confini del proprio io e contribuiscano allo sviluppo delle energie interiori, indispensabili per la formazione del giovane d’oggi e dell’uomo di domani.</a:t>
            </a:r>
          </a:p>
          <a:p>
            <a:pPr algn="just" fontAlgn="base"/>
            <a:r>
              <a:rPr lang="it-IT" b="1" dirty="0">
                <a:solidFill>
                  <a:srgbClr val="FF0000"/>
                </a:solidFill>
              </a:rPr>
              <a:t>Per uscire dalla monotonia </a:t>
            </a:r>
            <a:r>
              <a:rPr lang="it-IT" dirty="0"/>
              <a:t>quotidiana, che affligge molti giovani, occorre stimolare il loro impegno nel sociale, come quello del volontariato. Quelli che lo fanno, sono contenti delle esperienze  fatte ed accrescono il senso di appartenenza nella società.</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Assunzione di impegni dei giovani</a:t>
            </a:r>
          </a:p>
        </p:txBody>
      </p:sp>
      <p:pic>
        <p:nvPicPr>
          <p:cNvPr id="26626" name="Picture 2" descr="C:\Users\Master\Desktop\Libertà\l6.jpg"/>
          <p:cNvPicPr>
            <a:picLocks noChangeAspect="1" noChangeArrowheads="1"/>
          </p:cNvPicPr>
          <p:nvPr/>
        </p:nvPicPr>
        <p:blipFill>
          <a:blip r:embed="rId3" cstate="print"/>
          <a:srcRect/>
          <a:stretch>
            <a:fillRect/>
          </a:stretch>
        </p:blipFill>
        <p:spPr bwMode="auto">
          <a:xfrm>
            <a:off x="1043607" y="4149080"/>
            <a:ext cx="3178243" cy="2088232"/>
          </a:xfrm>
          <a:prstGeom prst="rect">
            <a:avLst/>
          </a:prstGeom>
          <a:noFill/>
          <a:ln w="25400">
            <a:solidFill>
              <a:schemeClr val="accent1"/>
            </a:solidFill>
          </a:ln>
        </p:spPr>
      </p:pic>
      <p:pic>
        <p:nvPicPr>
          <p:cNvPr id="11266" name="Picture 2" descr="C:\Users\Master\Desktop\Libertà\l23.jpg"/>
          <p:cNvPicPr>
            <a:picLocks noChangeAspect="1" noChangeArrowheads="1"/>
          </p:cNvPicPr>
          <p:nvPr/>
        </p:nvPicPr>
        <p:blipFill>
          <a:blip r:embed="rId4" cstate="print"/>
          <a:srcRect/>
          <a:stretch>
            <a:fillRect/>
          </a:stretch>
        </p:blipFill>
        <p:spPr bwMode="auto">
          <a:xfrm>
            <a:off x="5076056" y="4149079"/>
            <a:ext cx="3094856" cy="2116335"/>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6626"/>
                                        </p:tgtEl>
                                        <p:attrNameLst>
                                          <p:attrName>style.visibility</p:attrName>
                                        </p:attrNameLst>
                                      </p:cBhvr>
                                      <p:to>
                                        <p:strVal val="visible"/>
                                      </p:to>
                                    </p:set>
                                    <p:animEffect transition="in" filter="fade">
                                      <p:cBhvr>
                                        <p:cTn id="16" dur="100"/>
                                        <p:tgtEl>
                                          <p:spTgt spid="26626"/>
                                        </p:tgtEl>
                                      </p:cBhvr>
                                    </p:animEffect>
                                    <p:anim calcmode="lin" valueType="num">
                                      <p:cBhvr>
                                        <p:cTn id="17" dur="400" fill="hold"/>
                                        <p:tgtEl>
                                          <p:spTgt spid="26626"/>
                                        </p:tgtEl>
                                        <p:attrNameLst>
                                          <p:attrName>ppt_x</p:attrName>
                                        </p:attrNameLst>
                                      </p:cBhvr>
                                      <p:tavLst>
                                        <p:tav tm="0">
                                          <p:val>
                                            <p:strVal val="#ppt_x"/>
                                          </p:val>
                                        </p:tav>
                                        <p:tav tm="100000">
                                          <p:val>
                                            <p:strVal val="#ppt_x"/>
                                          </p:val>
                                        </p:tav>
                                      </p:tavLst>
                                    </p:anim>
                                    <p:anim calcmode="lin" valueType="num">
                                      <p:cBhvr>
                                        <p:cTn id="18" dur="400" fill="hold"/>
                                        <p:tgtEl>
                                          <p:spTgt spid="26626"/>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66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66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11266"/>
                                        </p:tgtEl>
                                        <p:attrNameLst>
                                          <p:attrName>style.visibility</p:attrName>
                                        </p:attrNameLst>
                                      </p:cBhvr>
                                      <p:to>
                                        <p:strVal val="visible"/>
                                      </p:to>
                                    </p:set>
                                    <p:animEffect transition="in" filter="fade">
                                      <p:cBhvr>
                                        <p:cTn id="25" dur="100"/>
                                        <p:tgtEl>
                                          <p:spTgt spid="11266"/>
                                        </p:tgtEl>
                                      </p:cBhvr>
                                    </p:animEffect>
                                    <p:anim calcmode="lin" valueType="num">
                                      <p:cBhvr>
                                        <p:cTn id="26" dur="400" fill="hold"/>
                                        <p:tgtEl>
                                          <p:spTgt spid="11266"/>
                                        </p:tgtEl>
                                        <p:attrNameLst>
                                          <p:attrName>ppt_x</p:attrName>
                                        </p:attrNameLst>
                                      </p:cBhvr>
                                      <p:tavLst>
                                        <p:tav tm="0">
                                          <p:val>
                                            <p:strVal val="#ppt_x"/>
                                          </p:val>
                                        </p:tav>
                                        <p:tav tm="100000">
                                          <p:val>
                                            <p:strVal val="#ppt_x"/>
                                          </p:val>
                                        </p:tav>
                                      </p:tavLst>
                                    </p:anim>
                                    <p:anim calcmode="lin" valueType="num">
                                      <p:cBhvr>
                                        <p:cTn id="27" dur="400" fill="hold"/>
                                        <p:tgtEl>
                                          <p:spTgt spid="11266"/>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1126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1126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Effect transition="in" filter="fade">
                                      <p:cBhvr>
                                        <p:cTn id="34" dur="1000"/>
                                        <p:tgtEl>
                                          <p:spTgt spid="4">
                                            <p:txEl>
                                              <p:pRg st="0" end="0"/>
                                            </p:txEl>
                                          </p:spTgt>
                                        </p:tgtEl>
                                      </p:cBhvr>
                                    </p:animEffect>
                                    <p:anim calcmode="lin" valueType="num">
                                      <p:cBhvr>
                                        <p:cTn id="3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Effect transition="in" filter="fade">
                                      <p:cBhvr>
                                        <p:cTn id="41" dur="1000"/>
                                        <p:tgtEl>
                                          <p:spTgt spid="4">
                                            <p:txEl>
                                              <p:pRg st="1" end="1"/>
                                            </p:txEl>
                                          </p:spTgt>
                                        </p:tgtEl>
                                      </p:cBhvr>
                                    </p:animEffect>
                                    <p:anim calcmode="lin" valueType="num">
                                      <p:cBhvr>
                                        <p:cTn id="4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9"/>
            <a:ext cx="9144000" cy="648071"/>
          </a:xfrm>
        </p:spPr>
        <p:txBody>
          <a:bodyPr>
            <a:noAutofit/>
          </a:bodyPr>
          <a:lstStyle/>
          <a:p>
            <a:br>
              <a:rPr lang="it-IT" sz="4800" b="1" dirty="0">
                <a:solidFill>
                  <a:srgbClr val="FF0000"/>
                </a:solidFill>
              </a:rPr>
            </a:br>
            <a:r>
              <a:rPr lang="it-IT" sz="4800" b="1" dirty="0">
                <a:solidFill>
                  <a:srgbClr val="FF0000"/>
                </a:solidFill>
              </a:rPr>
              <a:t>Equilibrio tra libertà e regole</a:t>
            </a:r>
            <a:br>
              <a:rPr lang="it-IT" sz="2400" b="1" dirty="0">
                <a:solidFill>
                  <a:srgbClr val="FF0000"/>
                </a:solidFill>
              </a:rPr>
            </a:br>
            <a:endParaRPr lang="it-IT" sz="4800" b="1" dirty="0">
              <a:solidFill>
                <a:srgbClr val="FF0000"/>
              </a:solidFill>
            </a:endParaRPr>
          </a:p>
        </p:txBody>
      </p:sp>
      <p:sp>
        <p:nvSpPr>
          <p:cNvPr id="4" name="CasellaDiTesto 3"/>
          <p:cNvSpPr txBox="1"/>
          <p:nvPr/>
        </p:nvSpPr>
        <p:spPr>
          <a:xfrm>
            <a:off x="251520" y="1628800"/>
            <a:ext cx="8640960" cy="2031325"/>
          </a:xfrm>
          <a:prstGeom prst="rect">
            <a:avLst/>
          </a:prstGeom>
          <a:solidFill>
            <a:srgbClr val="FFFF00"/>
          </a:solidFill>
          <a:ln w="25400">
            <a:solidFill>
              <a:srgbClr val="FF0000"/>
            </a:solidFill>
          </a:ln>
        </p:spPr>
        <p:txBody>
          <a:bodyPr wrap="square" rtlCol="0">
            <a:spAutoFit/>
          </a:bodyPr>
          <a:lstStyle/>
          <a:p>
            <a:pPr algn="just" fontAlgn="base"/>
            <a:r>
              <a:rPr lang="it-IT" b="1" dirty="0">
                <a:solidFill>
                  <a:srgbClr val="FF0000"/>
                </a:solidFill>
              </a:rPr>
              <a:t>Oggi più che mai </a:t>
            </a:r>
            <a:r>
              <a:rPr lang="it-IT" dirty="0"/>
              <a:t>in un mondo che è spesso senza luce e senza il coraggio di nobili ideali, i giovani hanno bisogno di rompere con i comodi, allegri, divertenti e abituali modi di vivere e trovare la forza delle idee: nel cuore, nell’affetto, nella comprensione e, soprattutto, nella grandezza e nella fresca vitalità dell’educazione che viene loro offerta.</a:t>
            </a:r>
          </a:p>
          <a:p>
            <a:pPr algn="just" fontAlgn="base"/>
            <a:r>
              <a:rPr lang="it-IT" b="1" dirty="0">
                <a:solidFill>
                  <a:srgbClr val="FF0000"/>
                </a:solidFill>
              </a:rPr>
              <a:t>Non è ne facile ne scontato</a:t>
            </a:r>
            <a:r>
              <a:rPr lang="it-IT" dirty="0"/>
              <a:t>. Tuttavia, i genitori devono essere premurosi e costanti nell’impegno, accompagnando il percorso dei figli con pazienza e amorevolezza, facendo tesoro anche dei piccoli progressi della vita di ogni giorno.</a:t>
            </a:r>
          </a:p>
        </p:txBody>
      </p:sp>
      <p:sp>
        <p:nvSpPr>
          <p:cNvPr id="6" name="Segnaposto data 5"/>
          <p:cNvSpPr>
            <a:spLocks noGrp="1"/>
          </p:cNvSpPr>
          <p:nvPr>
            <p:ph type="dt" sz="half" idx="10"/>
          </p:nvPr>
        </p:nvSpPr>
        <p:spPr/>
        <p:txBody>
          <a:bodyPr/>
          <a:lstStyle/>
          <a:p>
            <a:fld id="{7DC05206-5835-4971-8849-5D3F9DFE36DC}" type="datetime1">
              <a:rPr lang="it-IT" smtClean="0"/>
              <a:pPr/>
              <a:t>24/10/2022</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8" name="CasellaDiTesto 7"/>
          <p:cNvSpPr txBox="1"/>
          <p:nvPr/>
        </p:nvSpPr>
        <p:spPr>
          <a:xfrm>
            <a:off x="971600" y="980728"/>
            <a:ext cx="7200800" cy="461665"/>
          </a:xfrm>
          <a:prstGeom prst="rect">
            <a:avLst/>
          </a:prstGeom>
          <a:noFill/>
        </p:spPr>
        <p:txBody>
          <a:bodyPr wrap="square" rtlCol="0">
            <a:spAutoFit/>
          </a:bodyPr>
          <a:lstStyle/>
          <a:p>
            <a:pPr algn="ctr"/>
            <a:r>
              <a:rPr lang="it-IT" sz="2400" b="1" dirty="0">
                <a:solidFill>
                  <a:srgbClr val="0070C0"/>
                </a:solidFill>
              </a:rPr>
              <a:t>Il coraggio di seguire nobili ideali</a:t>
            </a:r>
          </a:p>
        </p:txBody>
      </p:sp>
      <p:pic>
        <p:nvPicPr>
          <p:cNvPr id="27650" name="Picture 2" descr="C:\Users\Master\Desktop\Libertà\l7.jpg"/>
          <p:cNvPicPr>
            <a:picLocks noChangeAspect="1" noChangeArrowheads="1"/>
          </p:cNvPicPr>
          <p:nvPr/>
        </p:nvPicPr>
        <p:blipFill>
          <a:blip r:embed="rId3" cstate="print"/>
          <a:srcRect/>
          <a:stretch>
            <a:fillRect/>
          </a:stretch>
        </p:blipFill>
        <p:spPr bwMode="auto">
          <a:xfrm>
            <a:off x="2987824" y="4005064"/>
            <a:ext cx="3096344" cy="236141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27650"/>
                                        </p:tgtEl>
                                        <p:attrNameLst>
                                          <p:attrName>style.visibility</p:attrName>
                                        </p:attrNameLst>
                                      </p:cBhvr>
                                      <p:to>
                                        <p:strVal val="visible"/>
                                      </p:to>
                                    </p:set>
                                    <p:animEffect transition="in" filter="fade">
                                      <p:cBhvr>
                                        <p:cTn id="16" dur="100"/>
                                        <p:tgtEl>
                                          <p:spTgt spid="27650"/>
                                        </p:tgtEl>
                                      </p:cBhvr>
                                    </p:animEffect>
                                    <p:anim calcmode="lin" valueType="num">
                                      <p:cBhvr>
                                        <p:cTn id="17" dur="400" fill="hold"/>
                                        <p:tgtEl>
                                          <p:spTgt spid="27650"/>
                                        </p:tgtEl>
                                        <p:attrNameLst>
                                          <p:attrName>ppt_x</p:attrName>
                                        </p:attrNameLst>
                                      </p:cBhvr>
                                      <p:tavLst>
                                        <p:tav tm="0">
                                          <p:val>
                                            <p:strVal val="#ppt_x"/>
                                          </p:val>
                                        </p:tav>
                                        <p:tav tm="100000">
                                          <p:val>
                                            <p:strVal val="#ppt_x"/>
                                          </p:val>
                                        </p:tav>
                                      </p:tavLst>
                                    </p:anim>
                                    <p:anim calcmode="lin" valueType="num">
                                      <p:cBhvr>
                                        <p:cTn id="18" dur="400" fill="hold"/>
                                        <p:tgtEl>
                                          <p:spTgt spid="27650"/>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76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76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1000"/>
                                        <p:tgtEl>
                                          <p:spTgt spid="4">
                                            <p:txEl>
                                              <p:pRg st="0" end="0"/>
                                            </p:txEl>
                                          </p:spTgt>
                                        </p:tgtEl>
                                      </p:cBhvr>
                                    </p:animEffect>
                                    <p:anim calcmode="lin" valueType="num">
                                      <p:cBhvr>
                                        <p:cTn id="2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1000"/>
                                        <p:tgtEl>
                                          <p:spTgt spid="4">
                                            <p:txEl>
                                              <p:pRg st="1" end="1"/>
                                            </p:txEl>
                                          </p:spTgt>
                                        </p:tgtEl>
                                      </p:cBhvr>
                                    </p:animEffect>
                                    <p:anim calcmode="lin" valueType="num">
                                      <p:cBhvr>
                                        <p:cTn id="3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1840</Words>
  <Application>Microsoft Office PowerPoint</Application>
  <PresentationFormat>Presentazione su schermo (4:3)</PresentationFormat>
  <Paragraphs>144</Paragraphs>
  <Slides>21</Slides>
  <Notes>21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21</vt:i4>
      </vt:variant>
    </vt:vector>
  </HeadingPairs>
  <TitlesOfParts>
    <vt:vector size="24" baseType="lpstr">
      <vt:lpstr>Arial</vt:lpstr>
      <vt:lpstr>Calibri</vt:lpstr>
      <vt:lpstr>Tema di Office</vt:lpstr>
      <vt:lpstr> Equilibrio tra libertà e regole necessario per l’educazione dei giovani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lpstr> Equilibrio tra libertà e regole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Equilibrio libertà e regole</dc:title>
  <dc:creator>Francesco Cannizzaro</dc:creator>
  <cp:lastModifiedBy>Franco</cp:lastModifiedBy>
  <cp:revision>25</cp:revision>
  <dcterms:created xsi:type="dcterms:W3CDTF">2019-08-24T08:26:35Z</dcterms:created>
  <dcterms:modified xsi:type="dcterms:W3CDTF">2022-10-24T20:40:09Z</dcterms:modified>
</cp:coreProperties>
</file>